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4" r:id="rId1"/>
  </p:sldMasterIdLst>
  <p:notesMasterIdLst>
    <p:notesMasterId r:id="rId14"/>
  </p:notesMasterIdLst>
  <p:sldIdLst>
    <p:sldId id="322" r:id="rId2"/>
    <p:sldId id="323" r:id="rId3"/>
    <p:sldId id="304" r:id="rId4"/>
    <p:sldId id="307" r:id="rId5"/>
    <p:sldId id="312" r:id="rId6"/>
    <p:sldId id="313" r:id="rId7"/>
    <p:sldId id="315" r:id="rId8"/>
    <p:sldId id="320" r:id="rId9"/>
    <p:sldId id="321" r:id="rId10"/>
    <p:sldId id="314" r:id="rId11"/>
    <p:sldId id="324" r:id="rId12"/>
    <p:sldId id="267" r:id="rId13"/>
  </p:sldIdLst>
  <p:sldSz cx="12192000" cy="6858000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C"/>
    <a:srgbClr val="629DD1"/>
    <a:srgbClr val="595959"/>
    <a:srgbClr val="ACCCFA"/>
    <a:srgbClr val="DBD7CD"/>
    <a:srgbClr val="4966AC"/>
    <a:srgbClr val="ECECEC"/>
    <a:srgbClr val="F1F1F1"/>
    <a:srgbClr val="E4F0EE"/>
    <a:srgbClr val="EE26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13" autoAdjust="0"/>
    <p:restoredTop sz="90141" autoAdjust="0"/>
  </p:normalViewPr>
  <p:slideViewPr>
    <p:cSldViewPr snapToGrid="0">
      <p:cViewPr varScale="1">
        <p:scale>
          <a:sx n="101" d="100"/>
          <a:sy n="101" d="100"/>
        </p:scale>
        <p:origin x="2328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AEFF4-2DC2-4058-B6A7-F1759F54A14C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3D7D5-1593-45B0-8343-761689F07C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19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4963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7A751-409B-A0D0-6996-ABBA9FDE9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FD20C3F2-8C2E-E59B-6475-921BAEBAE9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9A91D4F-C720-17D9-3B9E-AFB1BA5DA3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8E85195-C7E3-910D-1F2B-435032AA60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915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A9EBE0-D71B-A4BE-E9E0-385B37189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F40387EF-69A6-3D8A-8AE7-E1D2EA4077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D447F588-683E-4D1E-CDB8-6E7FE697FB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FB5046E-3E61-64EE-59CA-B391416ECE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263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7CAE0-AD20-F508-CAFC-22434DD62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18DA40D2-5FFF-D126-F4D7-4F45091B2D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3DF26132-FB38-F123-87CA-E8CF67A7C8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DB66618-5B22-C6BF-7A14-013D6BCF95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341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411FF-81F6-17F5-7F78-2C73B84D4A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0E59AC77-B53B-6FC0-7E88-A81986CE31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88BD9492-9C73-F3CE-5FD7-C6821F45EB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E63DE5A-376F-A510-F6B8-53D37D1605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642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C88F97-160B-D5B7-E08E-6712BE3EE3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052288D8-C470-4070-3CBE-2346E0C191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AD81E39-5DA8-2367-5992-EFEE7F6052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FE4D108-93D5-D8E9-BB09-670E3FB78B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4322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617FE-BAED-F687-413F-D7A7937286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7A0424FA-BA4A-C4EF-E2FD-EC69AABF4D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924C3202-2335-8DEB-5BE1-06820C4E15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242F04F-D416-64C5-1A41-646F9E8B12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215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D26219-D8AE-D601-394F-795519275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C0B136AD-FAF1-39CA-DDDA-782DFED059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632514E9-0055-4ACC-B16C-175CF34380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1D00EAE-9C07-EBD8-944A-F6CE427A13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316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4D7020-6D29-0ABD-F65E-89CEE4B2B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00362E50-CCAB-1B75-E66F-70EDA26A61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AE2EBEA-575C-2F94-B212-F962E1CC36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4B9E923-DE31-5FE9-8CCD-4E0EA772D0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7590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15911-9650-F142-8BA4-1A0F58B3C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4DB829E5-F94A-0B54-D702-B13EC7A65E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1E264B08-D95C-FF26-2268-C8A77294DA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7C2984C-D535-F811-E138-AB42F5A253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687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728C34-80EB-85F8-F5A8-B465D9007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F856C19-7044-084E-3204-8B9530E36D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90C623-712F-1C8F-8D99-772DB7CDF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360A-53C3-44FF-BBED-4D8419403360}" type="datetime1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5B7B44-B3A8-5BDE-AA3B-EBB4E3B4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778304-B8A3-9F51-92A0-4FC16D060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224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03A6E7-CB45-21BE-5FD0-A1DBC4A95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48183AD-83AC-3F43-42E1-AA881B327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463543-0908-0E7A-5D47-19B61A11D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007C2C-B561-1653-FF59-220A9871A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0260F7-07A7-A276-5C85-765355016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380519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7D98D32-678C-2DCF-4765-1729090AD4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5E47ED-EB65-5A47-EC9D-AEF099D812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19A01F-5CB5-73EF-E5D1-5BEA223CD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43B51D-5D41-349F-A99A-D67962D61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DE0E7E-107C-CAAA-78D7-A3678FEE2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485429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7E6B2-6817-B741-9EB0-189D601FC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E16903-FF6B-B86A-6C15-BB76970F1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34AF1A-E0D5-E1B9-C425-862EA41ED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6DD624A-45E9-923B-D94F-6059BADA8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168489-2FE6-EDCC-3217-3CD06A99F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609989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FFDDF7-0E56-3A1E-8148-E254F6539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AD1B00-4A45-3E59-D0AC-6A974EB1D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4E97E4-DF0D-043E-5DF4-13D62ED9C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1CA86-D208-4369-ACEC-FDCF33C666C3}" type="datetime1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491BB2A-9560-EBFF-1926-B3CA8657E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CE1CAD-771D-D0E2-94D0-EB2E3CB5F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07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15BA4C-4BD6-921C-7FD1-424C5ED64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68D6D7-A379-C28F-C1D5-3FED45ED98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4E7BD26-874B-7D6C-192C-098535FF76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32A0788-0F02-11F2-D5DA-C55CE2414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09.12.2025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BF5FFC-64C8-EDEE-81CD-4E1EBB226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0289A0-95D9-C912-0AFD-B33151F8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023817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A919BF-AD96-5EFC-9339-4018033E6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0539FF7-DCE5-EEB0-228D-9E44F1A7A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7B42F19-941D-CD01-4212-5725620DF4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0CB41F7-736B-7288-E735-9CCCAD02A8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13FB62A-A64A-B179-79EB-4736B5742F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100092D-A4B1-3ACC-772B-F398E1706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09.12.2025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600DEF8-B896-B0A3-5982-D97350B59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911E7D9-0E1D-866C-C2E9-E02F7CDA1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977918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FB5B90-B9DF-AD4C-B47F-F7A092C60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20C7235-A8AC-CE49-2B11-9CE9D7B0E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C7597-320D-4826-881E-7B7F38BA3DC5}" type="datetime1">
              <a:rPr lang="ru-RU" smtClean="0"/>
              <a:t>09.12.2025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E951E93-33AE-5748-6AC7-37A22185D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13FACC6-35CF-B9FB-89C6-9EF7B8390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184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56E044C-FA64-4499-113A-8D6286D2D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5F8A-C102-4EC6-B3DF-6599DC5D8714}" type="datetime1">
              <a:rPr lang="ru-RU" smtClean="0"/>
              <a:t>09.12.2025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F31280-9902-97BA-FA72-64E8A2888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6362754-CE5E-4F00-A276-55DB9F2A7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27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02B52E-8013-EF6C-A3DC-C6AC15B45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05071A-8B10-BC00-CC39-CEF99F98C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BE4F774-D861-E103-C146-40C916AC5C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A442B9-21B7-F5FA-6B42-5EEDFD842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09.12.2025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E8FD0C-E07C-30EC-F09F-A5F8B73B5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7515BBD-C971-3F6C-8C61-36C235C91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508747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C04F7C-A8C4-79F4-C9CD-62940104D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A08C444-6F0B-8DA3-1DB3-14247027C4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076BB8D-D49C-C960-A304-0863DFDA9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B21D5F-64ED-67DD-4761-0DE2F0293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09.12.2025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B20EE4-8238-4976-3D51-AE1A2BEB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B7FAF16-E35F-E411-8739-BD296CF4B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405096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35312-6342-F9E7-C14A-7B143AB9B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02D3C0E-ADC3-D59A-EFE2-4FF320F19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DFF86E-C03D-FC4F-0978-44F18D295D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CBECA-2AF1-45D7-BBCA-FE71F33C25B1}" type="datetime1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A8EBDB-1EE3-09B9-6137-B981D5FE89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D8A7BB-EE97-4D39-362C-62F3AA0A55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07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66" r:id="rId2"/>
    <p:sldLayoutId id="2147484067" r:id="rId3"/>
    <p:sldLayoutId id="2147484068" r:id="rId4"/>
    <p:sldLayoutId id="2147484069" r:id="rId5"/>
    <p:sldLayoutId id="2147484070" r:id="rId6"/>
    <p:sldLayoutId id="2147484071" r:id="rId7"/>
    <p:sldLayoutId id="2147484072" r:id="rId8"/>
    <p:sldLayoutId id="2147484073" r:id="rId9"/>
    <p:sldLayoutId id="2147484074" r:id="rId10"/>
    <p:sldLayoutId id="214748407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F57EE3A-E4E5-B684-3FD4-FF85B7581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ФГБНУ «Научный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1FAC9B6-876D-5E50-8042-0D7460D0E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1</a:t>
            </a:fld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937AA3-79BE-7506-BEE3-63B237DD1B62}"/>
              </a:ext>
            </a:extLst>
          </p:cNvPr>
          <p:cNvSpPr txBox="1"/>
          <p:nvPr/>
        </p:nvSpPr>
        <p:spPr>
          <a:xfrm>
            <a:off x="2909692" y="1947797"/>
            <a:ext cx="6052681" cy="1937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Рекомендации</a:t>
            </a:r>
          </a:p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оформления </a:t>
            </a:r>
          </a:p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презентации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CBB741A-0E3A-917F-B37D-914527A499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1416"/>
            <a:ext cx="1310853" cy="131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134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9EBFD3-6A63-420F-8DC4-FED04B157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FED924-BB76-FDC7-EC92-B0D620BAD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4873" y="64718"/>
            <a:ext cx="7103301" cy="609599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База для проведения исследования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380292-0BD3-2900-5005-881EC73BA224}"/>
              </a:ext>
            </a:extLst>
          </p:cNvPr>
          <p:cNvSpPr txBox="1"/>
          <p:nvPr/>
        </p:nvSpPr>
        <p:spPr>
          <a:xfrm>
            <a:off x="262003" y="1359733"/>
            <a:ext cx="89947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(научный отдел(-ы) и/или иная организация, на базе которой будет набираться материал)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BC8D859-52D9-87D2-92E0-22CAF811E0F1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7D6424E-7BE5-1CAA-41ED-34AFBE2D4448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9FE24D8-88F9-82AF-44E6-D6BE9951478D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19663CF-06A1-B878-5AE8-A9BF973505AB}"/>
              </a:ext>
            </a:extLst>
          </p:cNvPr>
          <p:cNvSpPr txBox="1"/>
          <p:nvPr/>
        </p:nvSpPr>
        <p:spPr>
          <a:xfrm>
            <a:off x="11403767" y="6255260"/>
            <a:ext cx="38934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10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FB65170-6B77-F4CE-205E-3B2097D78ABC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CC3CF39B-A218-CC1E-8950-FB0CF8920E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1416"/>
            <a:ext cx="1310853" cy="131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123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E0D06F-9AF4-85D7-2FE6-3954E109D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4D85AD32-2697-9C6B-B281-B7740C18D1A6}"/>
              </a:ext>
            </a:extLst>
          </p:cNvPr>
          <p:cNvSpPr txBox="1">
            <a:spLocks/>
          </p:cNvSpPr>
          <p:nvPr/>
        </p:nvSpPr>
        <p:spPr>
          <a:xfrm>
            <a:off x="2428569" y="101991"/>
            <a:ext cx="7364360" cy="8515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Требования к научному руководителю аспиранта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463C196-1521-F973-6BAE-D591767F6DA8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6DD34DD-F065-F2B9-2088-841FF09344C4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3B3FA36-F04D-4980-6660-8B0F6800790F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72DA7D8-3CBF-7577-21C0-93C88DBD9789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0259AC7-A84B-51E5-8D51-DEC13F2835D8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11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91A5702B-F02C-D725-6395-328AA279BF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DD676F0-E4B8-3832-D527-C22A7B594B8F}"/>
              </a:ext>
            </a:extLst>
          </p:cNvPr>
          <p:cNvSpPr txBox="1"/>
          <p:nvPr/>
        </p:nvSpPr>
        <p:spPr>
          <a:xfrm>
            <a:off x="619432" y="1183174"/>
            <a:ext cx="103926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endParaRPr lang="ru-RU" dirty="0"/>
          </a:p>
          <a:p>
            <a:pPr marL="285750" indent="-285750">
              <a:buFontTx/>
              <a:buChar char="-"/>
            </a:pPr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C805B4-32E1-0BF8-62FC-EDD999D8107C}"/>
              </a:ext>
            </a:extLst>
          </p:cNvPr>
          <p:cNvSpPr txBox="1"/>
          <p:nvPr/>
        </p:nvSpPr>
        <p:spPr>
          <a:xfrm>
            <a:off x="823285" y="1412844"/>
            <a:ext cx="89947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(описать достижения кандидата на должность научного руководителя)</a:t>
            </a:r>
          </a:p>
        </p:txBody>
      </p:sp>
      <p:sp>
        <p:nvSpPr>
          <p:cNvPr id="3" name="Скругленная прямоугольная выноска 17">
            <a:extLst>
              <a:ext uri="{FF2B5EF4-FFF2-40B4-BE49-F238E27FC236}">
                <a16:creationId xmlns:a16="http://schemas.microsoft.com/office/drawing/2014/main" id="{EED0E11B-F680-F570-0D62-34BAAA234E47}"/>
              </a:ext>
            </a:extLst>
          </p:cNvPr>
          <p:cNvSpPr/>
          <p:nvPr/>
        </p:nvSpPr>
        <p:spPr bwMode="auto">
          <a:xfrm>
            <a:off x="1499487" y="2709958"/>
            <a:ext cx="8632585" cy="2067315"/>
          </a:xfrm>
          <a:prstGeom prst="wedgeRoundRectCallout">
            <a:avLst>
              <a:gd name="adj1" fmla="val -22721"/>
              <a:gd name="adj2" fmla="val -85082"/>
              <a:gd name="adj3" fmla="val 16667"/>
            </a:avLst>
          </a:prstGeom>
          <a:solidFill>
            <a:srgbClr val="00336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Научный руководитель аспиранта должен отвечать следующим требованиям:</a:t>
            </a:r>
          </a:p>
          <a:p>
            <a:endParaRPr lang="ru-RU" sz="10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- иметь ученую степень доктора наук, или в отдельных случаях по решению ФГБНУ НЦПЗ ученую степень кандидата наук, или ученую степень, полученную в иностранном государстве, признаваемую в Российской Федерации;</a:t>
            </a: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- осуществлять научную (научно-исследовательскую) деятельность (участвовать в осуществлении такой деятельности) по соответствующему направлению исследований в рамках научной специальности за последние 3 года;</a:t>
            </a: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- иметь публикации по результатам осуществления указанной научной (научно-исследовательской) деятельности в рецензируемых отечественных и (или) зарубежных научных журналах и изданиях;</a:t>
            </a: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- осуществлять апробацию результатов указанной научной (научно-исследовательской) деятельности, в том числе участвовать с докладами по тематике научной (научно-исследовательской) деятельности на российских и (или) международных конференциях, за последние 3 года.</a:t>
            </a:r>
          </a:p>
        </p:txBody>
      </p:sp>
    </p:spTree>
    <p:extLst>
      <p:ext uri="{BB962C8B-B14F-4D97-AF65-F5344CB8AC3E}">
        <p14:creationId xmlns:p14="http://schemas.microsoft.com/office/powerpoint/2010/main" val="570698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9150" y="2231915"/>
            <a:ext cx="105537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A9AE94AD-A4C1-4B8D-40ED-2B381C6AC221}"/>
              </a:ext>
            </a:extLst>
          </p:cNvPr>
          <p:cNvSpPr txBox="1">
            <a:spLocks/>
          </p:cNvSpPr>
          <p:nvPr/>
        </p:nvSpPr>
        <p:spPr>
          <a:xfrm>
            <a:off x="782595" y="4786183"/>
            <a:ext cx="8977183" cy="131350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8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C4E69C6-494A-5FF8-8B52-1C6129049802}"/>
              </a:ext>
            </a:extLst>
          </p:cNvPr>
          <p:cNvSpPr/>
          <p:nvPr/>
        </p:nvSpPr>
        <p:spPr>
          <a:xfrm>
            <a:off x="11648538" y="369518"/>
            <a:ext cx="281460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393FE2E-0735-B16B-D19D-2E143407A65F}"/>
              </a:ext>
            </a:extLst>
          </p:cNvPr>
          <p:cNvSpPr/>
          <p:nvPr/>
        </p:nvSpPr>
        <p:spPr>
          <a:xfrm>
            <a:off x="11461691" y="369518"/>
            <a:ext cx="281460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3162FB9-D596-7F06-D30D-D3AF6BC103A0}"/>
              </a:ext>
            </a:extLst>
          </p:cNvPr>
          <p:cNvSpPr/>
          <p:nvPr/>
        </p:nvSpPr>
        <p:spPr>
          <a:xfrm rot="16200000">
            <a:off x="2816773" y="-2207272"/>
            <a:ext cx="276997" cy="17202063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8FC3DD-9C80-6E64-5231-5FF10D0BF5B3}"/>
              </a:ext>
            </a:extLst>
          </p:cNvPr>
          <p:cNvSpPr txBox="1"/>
          <p:nvPr/>
        </p:nvSpPr>
        <p:spPr>
          <a:xfrm>
            <a:off x="11418968" y="6254481"/>
            <a:ext cx="3703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12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0D27BA9-7311-A27F-2EA7-CD60291A673E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0CD5C28C-B117-767F-91EC-D174505A9B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1416"/>
            <a:ext cx="1310853" cy="131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393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2834385-576F-4830-2152-DF9574219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69537BE-382A-0D28-4271-FBE12819C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5254EC-A0AF-B144-74D6-07AAD52FBAD5}"/>
              </a:ext>
            </a:extLst>
          </p:cNvPr>
          <p:cNvSpPr txBox="1"/>
          <p:nvPr/>
        </p:nvSpPr>
        <p:spPr>
          <a:xfrm>
            <a:off x="607512" y="688932"/>
            <a:ext cx="18914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Логотип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F33FE2-4EAA-DEED-C41C-D96CCE0D8A3B}"/>
              </a:ext>
            </a:extLst>
          </p:cNvPr>
          <p:cNvSpPr txBox="1"/>
          <p:nvPr/>
        </p:nvSpPr>
        <p:spPr>
          <a:xfrm>
            <a:off x="5256495" y="683063"/>
            <a:ext cx="22311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Цвета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FC6D0E-531B-F488-806E-F5CDC3E718C9}"/>
              </a:ext>
            </a:extLst>
          </p:cNvPr>
          <p:cNvSpPr txBox="1"/>
          <p:nvPr/>
        </p:nvSpPr>
        <p:spPr>
          <a:xfrm>
            <a:off x="9343373" y="688932"/>
            <a:ext cx="201042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Шрифт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BA8DD8D5-9402-7DD0-74D1-D8B79EF885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59" y="1151350"/>
            <a:ext cx="2193100" cy="2193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08E5C9B-E0DD-D31B-63C4-081021D4327B}"/>
              </a:ext>
            </a:extLst>
          </p:cNvPr>
          <p:cNvSpPr txBox="1"/>
          <p:nvPr/>
        </p:nvSpPr>
        <p:spPr>
          <a:xfrm>
            <a:off x="551146" y="3344450"/>
            <a:ext cx="399064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Обратите внимание: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логотип размещается в верхнем левом углу.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Менять пропорции 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(растягивать, сжимать, </a:t>
            </a:r>
          </a:p>
          <a:p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изменять по размеру фрагменты)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не допускается.</a:t>
            </a:r>
          </a:p>
          <a:p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36C4076-7F48-01C7-5823-F6DC71ADFD10}"/>
              </a:ext>
            </a:extLst>
          </p:cNvPr>
          <p:cNvSpPr txBox="1"/>
          <p:nvPr/>
        </p:nvSpPr>
        <p:spPr>
          <a:xfrm>
            <a:off x="4841998" y="3288874"/>
            <a:ext cx="2231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цвета</a:t>
            </a:r>
          </a:p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использования.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30EE7967-9238-2B4A-0257-EEBC68208470}"/>
              </a:ext>
            </a:extLst>
          </p:cNvPr>
          <p:cNvSpPr/>
          <p:nvPr/>
        </p:nvSpPr>
        <p:spPr>
          <a:xfrm>
            <a:off x="4847572" y="1534438"/>
            <a:ext cx="540000" cy="540000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B0B6796-D75C-DDD3-6099-F3C9474A2D5D}"/>
              </a:ext>
            </a:extLst>
          </p:cNvPr>
          <p:cNvSpPr/>
          <p:nvPr/>
        </p:nvSpPr>
        <p:spPr>
          <a:xfrm>
            <a:off x="5710489" y="1534438"/>
            <a:ext cx="540000" cy="540000"/>
          </a:xfrm>
          <a:prstGeom prst="rect">
            <a:avLst/>
          </a:prstGeom>
          <a:solidFill>
            <a:srgbClr val="8989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DB5DC52-64C6-9A71-1BEC-FAA730B6D1B1}"/>
              </a:ext>
            </a:extLst>
          </p:cNvPr>
          <p:cNvSpPr/>
          <p:nvPr/>
        </p:nvSpPr>
        <p:spPr>
          <a:xfrm>
            <a:off x="4841998" y="2239587"/>
            <a:ext cx="540000" cy="540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2FF65533-B01D-597C-68E7-99AB75E1B52F}"/>
              </a:ext>
            </a:extLst>
          </p:cNvPr>
          <p:cNvSpPr/>
          <p:nvPr/>
        </p:nvSpPr>
        <p:spPr>
          <a:xfrm>
            <a:off x="5707702" y="2247900"/>
            <a:ext cx="540000" cy="540000"/>
          </a:xfrm>
          <a:prstGeom prst="rect">
            <a:avLst/>
          </a:prstGeom>
          <a:solidFill>
            <a:srgbClr val="629D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B8BFA465-7810-18A6-D9A8-F940195E10B5}"/>
              </a:ext>
            </a:extLst>
          </p:cNvPr>
          <p:cNvSpPr/>
          <p:nvPr/>
        </p:nvSpPr>
        <p:spPr>
          <a:xfrm>
            <a:off x="6573407" y="1534438"/>
            <a:ext cx="540000" cy="540000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972D55E5-D83E-0DB8-DB4B-8ED6B400C361}"/>
              </a:ext>
            </a:extLst>
          </p:cNvPr>
          <p:cNvSpPr/>
          <p:nvPr/>
        </p:nvSpPr>
        <p:spPr>
          <a:xfrm>
            <a:off x="6573407" y="2247900"/>
            <a:ext cx="540000" cy="540000"/>
          </a:xfrm>
          <a:prstGeom prst="rect">
            <a:avLst/>
          </a:prstGeom>
          <a:solidFill>
            <a:srgbClr val="4966A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595959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8530EE4-B941-DB05-38DD-65BDE71A78A1}"/>
              </a:ext>
            </a:extLst>
          </p:cNvPr>
          <p:cNvSpPr txBox="1"/>
          <p:nvPr/>
        </p:nvSpPr>
        <p:spPr>
          <a:xfrm>
            <a:off x="8372605" y="2836618"/>
            <a:ext cx="3602453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Вам потребуется крупный шрифт для заголовка и более мелкий – для основного текста.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заголовка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32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pt.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подзаголовка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24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pt.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текста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14 - 16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pt.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Перегруженность и мелкий шрифт тяжелы для восприятия.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Жирным шрифтом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выделяйте ключевые фрагменты.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3FE15AE-2E53-5B18-BFE3-284F4E5CE15A}"/>
              </a:ext>
            </a:extLst>
          </p:cNvPr>
          <p:cNvSpPr txBox="1"/>
          <p:nvPr/>
        </p:nvSpPr>
        <p:spPr>
          <a:xfrm>
            <a:off x="8372605" y="1454998"/>
            <a:ext cx="21920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00336C"/>
                </a:solidFill>
              </a:rPr>
              <a:t>Текст</a:t>
            </a:r>
          </a:p>
          <a:p>
            <a:r>
              <a:rPr lang="ru-RU" sz="2400" dirty="0">
                <a:solidFill>
                  <a:srgbClr val="00336C"/>
                </a:solidFill>
              </a:rPr>
              <a:t>Текст</a:t>
            </a:r>
          </a:p>
          <a:p>
            <a:r>
              <a:rPr lang="ru-RU" sz="1600" dirty="0">
                <a:solidFill>
                  <a:srgbClr val="00336C"/>
                </a:solidFill>
              </a:rPr>
              <a:t>Текст</a:t>
            </a:r>
          </a:p>
        </p:txBody>
      </p:sp>
    </p:spTree>
    <p:extLst>
      <p:ext uri="{BB962C8B-B14F-4D97-AF65-F5344CB8AC3E}">
        <p14:creationId xmlns:p14="http://schemas.microsoft.com/office/powerpoint/2010/main" val="3243434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019D6F-D3AF-33EB-DF00-8FD7C396C9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EBE1C0F-71A7-5088-7963-23022559F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82013" y="6356350"/>
            <a:ext cx="4114800" cy="365125"/>
          </a:xfrm>
        </p:spPr>
        <p:txBody>
          <a:bodyPr/>
          <a:lstStyle/>
          <a:p>
            <a:r>
              <a:rPr lang="ru-RU" dirty="0"/>
              <a:t>ФГБНУ «Научный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982FC8F-8F15-B0C8-1D0D-2365341C9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BA1E91D-503B-A777-3E0C-D299D3BF22B3}"/>
              </a:ext>
            </a:extLst>
          </p:cNvPr>
          <p:cNvSpPr txBox="1"/>
          <p:nvPr/>
        </p:nvSpPr>
        <p:spPr>
          <a:xfrm>
            <a:off x="422412" y="1216481"/>
            <a:ext cx="10834003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en-US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Тема диссертации</a:t>
            </a:r>
            <a:endParaRPr lang="en-US" altLang="en-US" sz="3200" dirty="0">
              <a:solidFill>
                <a:srgbClr val="00336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2400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Научная специальность</a:t>
            </a:r>
            <a:endParaRPr lang="ru-RU" altLang="en-US" sz="2400" i="1" dirty="0">
              <a:solidFill>
                <a:srgbClr val="00336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2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altLang="en-US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Отрасль науки</a:t>
            </a:r>
            <a:endParaRPr lang="ru-RU" altLang="en-US" sz="1600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endParaRPr lang="ru-RU" altLang="en-US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endParaRPr lang="ru-RU" altLang="en-US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alt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ФИО аспиранта</a:t>
            </a:r>
            <a:endParaRPr lang="en-US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endParaRPr lang="ru-RU" altLang="en-US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altLang="en-US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</a:t>
            </a:r>
            <a:r>
              <a:rPr lang="en-US" altLang="en-US" sz="16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аучн</a:t>
            </a:r>
            <a:r>
              <a:rPr lang="ru-RU" altLang="en-US" sz="16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ый</a:t>
            </a:r>
            <a:r>
              <a:rPr lang="en-US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altLang="en-US" sz="16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руководител</a:t>
            </a:r>
            <a:r>
              <a:rPr lang="ru-RU" altLang="en-US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ь</a:t>
            </a:r>
            <a:endParaRPr lang="en-US" altLang="ru-RU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alt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ФИО полностью</a:t>
            </a:r>
            <a:endParaRPr lang="en-US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должность, степень, звание</a:t>
            </a:r>
            <a:endParaRPr lang="ru-RU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20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Скругленная прямоугольная выноска 17">
            <a:extLst>
              <a:ext uri="{FF2B5EF4-FFF2-40B4-BE49-F238E27FC236}">
                <a16:creationId xmlns:a16="http://schemas.microsoft.com/office/drawing/2014/main" id="{4BFA87D6-AC13-E701-6B33-5C87E2F7A753}"/>
              </a:ext>
            </a:extLst>
          </p:cNvPr>
          <p:cNvSpPr/>
          <p:nvPr/>
        </p:nvSpPr>
        <p:spPr bwMode="auto">
          <a:xfrm>
            <a:off x="8786233" y="1085726"/>
            <a:ext cx="2816956" cy="943490"/>
          </a:xfrm>
          <a:prstGeom prst="wedgeRoundRectCallout">
            <a:avLst>
              <a:gd name="adj1" fmla="val -76712"/>
              <a:gd name="adj2" fmla="val 30625"/>
              <a:gd name="adj3" fmla="val 16667"/>
            </a:avLst>
          </a:prstGeom>
          <a:solidFill>
            <a:srgbClr val="00336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3.1.17. Психиатрия и наркология</a:t>
            </a: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5.3.6. Медицинская психология</a:t>
            </a: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1.5.24. Нейробиология</a:t>
            </a:r>
          </a:p>
          <a:p>
            <a:endParaRPr lang="ru-RU" sz="10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altLang="en-US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(оставить нужное)</a:t>
            </a:r>
          </a:p>
        </p:txBody>
      </p:sp>
      <p:sp>
        <p:nvSpPr>
          <p:cNvPr id="9" name="Скругленная прямоугольная выноска 17">
            <a:extLst>
              <a:ext uri="{FF2B5EF4-FFF2-40B4-BE49-F238E27FC236}">
                <a16:creationId xmlns:a16="http://schemas.microsoft.com/office/drawing/2014/main" id="{6C0CEC6E-1E9F-E4D4-6CBF-A7E8AB6F088B}"/>
              </a:ext>
            </a:extLst>
          </p:cNvPr>
          <p:cNvSpPr/>
          <p:nvPr/>
        </p:nvSpPr>
        <p:spPr bwMode="auto">
          <a:xfrm>
            <a:off x="9202764" y="2287756"/>
            <a:ext cx="1605777" cy="943491"/>
          </a:xfrm>
          <a:prstGeom prst="wedgeRoundRectCallout">
            <a:avLst>
              <a:gd name="adj1" fmla="val -110592"/>
              <a:gd name="adj2" fmla="val -20247"/>
              <a:gd name="adj3" fmla="val 16667"/>
            </a:avLst>
          </a:prstGeom>
          <a:solidFill>
            <a:srgbClr val="00336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altLang="en-US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медицинские</a:t>
            </a:r>
          </a:p>
          <a:p>
            <a:r>
              <a:rPr lang="ru-RU" altLang="en-US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психологические</a:t>
            </a:r>
          </a:p>
          <a:p>
            <a:r>
              <a:rPr lang="ru-RU" altLang="en-US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биологические</a:t>
            </a:r>
            <a:endParaRPr lang="ru-RU" sz="10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altLang="en-US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(оставить нужное)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6B77B095-C8A4-EC8B-49E4-DB994F9A34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2" name="Дата 1">
            <a:extLst>
              <a:ext uri="{FF2B5EF4-FFF2-40B4-BE49-F238E27FC236}">
                <a16:creationId xmlns:a16="http://schemas.microsoft.com/office/drawing/2014/main" id="{6ECC8F63-7576-A4B0-D70A-B5CAC2E12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Москва, 2026</a:t>
            </a:r>
          </a:p>
        </p:txBody>
      </p:sp>
    </p:spTree>
    <p:extLst>
      <p:ext uri="{BB962C8B-B14F-4D97-AF65-F5344CB8AC3E}">
        <p14:creationId xmlns:p14="http://schemas.microsoft.com/office/powerpoint/2010/main" val="1342265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7E9A3D-5AD9-9EE3-46D2-A1A6FA5FE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1A9152AD-A939-8FF7-170C-2FB9C4D06842}"/>
              </a:ext>
            </a:extLst>
          </p:cNvPr>
          <p:cNvSpPr txBox="1">
            <a:spLocks/>
          </p:cNvSpPr>
          <p:nvPr/>
        </p:nvSpPr>
        <p:spPr>
          <a:xfrm>
            <a:off x="3472429" y="101992"/>
            <a:ext cx="5539274" cy="8515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Актуальность исследования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8809066-95F5-FAB2-A3FC-96117AEDC734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7ED6063-91F8-6355-1035-A6C9DE41C52D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284232C-D36B-049D-5255-439154A03D8E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CF6DA66-8AB8-A1D8-7D1A-E295DB871DAD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3D924C8-A493-561C-51A5-649941F48147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5F34A7A3-6B5D-555E-DCB3-0F75AE5439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2A44104-E4DE-48AA-9DC4-721F93783094}"/>
              </a:ext>
            </a:extLst>
          </p:cNvPr>
          <p:cNvSpPr txBox="1"/>
          <p:nvPr/>
        </p:nvSpPr>
        <p:spPr>
          <a:xfrm>
            <a:off x="4925961" y="2605547"/>
            <a:ext cx="3500284" cy="1858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4899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EF3B11-AECF-429B-78C8-385FC78B8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A5ACDCE-F918-5630-3D3A-1E8E788F2818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F8D7D8C-8F1B-F743-CA61-8FC844EE374D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B61F147-F52E-3BC1-FB43-B442EF93B476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F9A3C5-0685-AEB1-E71C-FFAAA05D67E2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95E19A-59E8-A128-3C67-EC43D8BD2B4F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FAFB0C-FEE6-A865-AA79-5FD8AA76BB11}"/>
              </a:ext>
            </a:extLst>
          </p:cNvPr>
          <p:cNvSpPr txBox="1"/>
          <p:nvPr/>
        </p:nvSpPr>
        <p:spPr>
          <a:xfrm>
            <a:off x="3070181" y="235361"/>
            <a:ext cx="57196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Цель и задачи исследования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BFE8D383-B983-A3BD-675F-7E1E2E81C12E}"/>
              </a:ext>
            </a:extLst>
          </p:cNvPr>
          <p:cNvSpPr/>
          <p:nvPr/>
        </p:nvSpPr>
        <p:spPr>
          <a:xfrm rot="16200000">
            <a:off x="5718960" y="-4222791"/>
            <a:ext cx="382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C0C4A94-DF5A-9A02-71B0-BE9FE9591872}"/>
              </a:ext>
            </a:extLst>
          </p:cNvPr>
          <p:cNvSpPr txBox="1"/>
          <p:nvPr/>
        </p:nvSpPr>
        <p:spPr>
          <a:xfrm>
            <a:off x="262003" y="1317711"/>
            <a:ext cx="21315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Цель исследования: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84A11799-62A0-8AF9-9D67-8CB2F2AE3DD3}"/>
              </a:ext>
            </a:extLst>
          </p:cNvPr>
          <p:cNvSpPr/>
          <p:nvPr/>
        </p:nvSpPr>
        <p:spPr>
          <a:xfrm rot="16200000">
            <a:off x="5655025" y="-1949793"/>
            <a:ext cx="382997" cy="11419559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ED7DC29-DB5F-CBC4-A584-DD9D5E46DBC8}"/>
              </a:ext>
            </a:extLst>
          </p:cNvPr>
          <p:cNvSpPr txBox="1"/>
          <p:nvPr/>
        </p:nvSpPr>
        <p:spPr>
          <a:xfrm>
            <a:off x="200679" y="3582152"/>
            <a:ext cx="609704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исследования:</a:t>
            </a: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DEA282A9-3179-F44B-5788-B9D5074FE4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254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37EC8B-814B-25C8-54BB-E07A061F4A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E03E42-52BF-EB94-6C81-2F3DBD87F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6088" y="222949"/>
            <a:ext cx="7228562" cy="609599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Материалы и методы исследования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960F95-A8A5-F753-50E9-2CC9FC0B1B86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F20609C-9474-440B-8B24-E8EE524708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B980DA0-B398-6DD2-AED3-8A5ABA44840B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5A7C54E-0CF9-E9B8-1ADC-D3835996EB3B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E3E8E5E0-E193-E982-C181-A54C12065AE5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0AC8DF-89F6-034D-6471-3B488ED2758A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10E46-DD29-8C81-7342-9B462DC3FBF5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6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177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633BA6-3A20-DEE3-5369-A94316494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73CD58-6A70-598C-2CE4-8945086C7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43" y="325740"/>
            <a:ext cx="7759873" cy="609599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Описание выборок исследования</a:t>
            </a:r>
            <a:b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Критерии включения/невключения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458D978-B53B-8D9A-02A5-BD46BA4EA8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E1BB4BA-4BAF-DBCC-A65E-85093C7F2D00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0170817-14F7-DC59-CAC9-CBB301DA6487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D57C909-ACEC-602E-A339-69BC810B0EA6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E876C1-B671-31EA-3887-567AA11FC07B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278FA1-0DFB-C1AC-9208-F3547A81FCED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EEC8DFE3-FEEA-21AD-A3A1-E848836BE9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358259"/>
              </p:ext>
            </p:extLst>
          </p:nvPr>
        </p:nvGraphicFramePr>
        <p:xfrm>
          <a:off x="637678" y="3106535"/>
          <a:ext cx="5562706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4755">
                  <a:extLst>
                    <a:ext uri="{9D8B030D-6E8A-4147-A177-3AD203B41FA5}">
                      <a16:colId xmlns:a16="http://schemas.microsoft.com/office/drawing/2014/main" val="2167859499"/>
                    </a:ext>
                  </a:extLst>
                </a:gridCol>
                <a:gridCol w="1171183">
                  <a:extLst>
                    <a:ext uri="{9D8B030D-6E8A-4147-A177-3AD203B41FA5}">
                      <a16:colId xmlns:a16="http://schemas.microsoft.com/office/drawing/2014/main" val="2645368931"/>
                    </a:ext>
                  </a:extLst>
                </a:gridCol>
                <a:gridCol w="1039661">
                  <a:extLst>
                    <a:ext uri="{9D8B030D-6E8A-4147-A177-3AD203B41FA5}">
                      <a16:colId xmlns:a16="http://schemas.microsoft.com/office/drawing/2014/main" val="3964017093"/>
                    </a:ext>
                  </a:extLst>
                </a:gridCol>
                <a:gridCol w="1121079">
                  <a:extLst>
                    <a:ext uri="{9D8B030D-6E8A-4147-A177-3AD203B41FA5}">
                      <a16:colId xmlns:a16="http://schemas.microsoft.com/office/drawing/2014/main" val="1559335206"/>
                    </a:ext>
                  </a:extLst>
                </a:gridCol>
                <a:gridCol w="1096028">
                  <a:extLst>
                    <a:ext uri="{9D8B030D-6E8A-4147-A177-3AD203B41FA5}">
                      <a16:colId xmlns:a16="http://schemas.microsoft.com/office/drawing/2014/main" val="41648386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</a:t>
                      </a:r>
                    </a:p>
                  </a:txBody>
                  <a:tcPr>
                    <a:solidFill>
                      <a:srgbClr val="00336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</a:t>
                      </a:r>
                    </a:p>
                  </a:txBody>
                  <a:tcPr>
                    <a:solidFill>
                      <a:srgbClr val="00336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</a:t>
                      </a:r>
                    </a:p>
                  </a:txBody>
                  <a:tcPr>
                    <a:solidFill>
                      <a:srgbClr val="00336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</a:t>
                      </a:r>
                    </a:p>
                  </a:txBody>
                  <a:tcPr>
                    <a:solidFill>
                      <a:srgbClr val="00336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…</a:t>
                      </a:r>
                    </a:p>
                  </a:txBody>
                  <a:tcPr>
                    <a:solidFill>
                      <a:srgbClr val="0033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055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algn="ctr"/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</a:txBody>
                  <a:tcPr>
                    <a:solidFill>
                      <a:srgbClr val="ACCC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algn="ctr"/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ACCC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algn="ctr"/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ACCC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algn="ctr"/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ACCC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algn="ctr"/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ACCC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89323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20C03584-DF98-B5C4-E500-C15D178A2A4D}"/>
              </a:ext>
            </a:extLst>
          </p:cNvPr>
          <p:cNvSpPr txBox="1"/>
          <p:nvPr/>
        </p:nvSpPr>
        <p:spPr>
          <a:xfrm>
            <a:off x="637678" y="2598704"/>
            <a:ext cx="21743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Критерии включения</a:t>
            </a:r>
          </a:p>
        </p:txBody>
      </p:sp>
    </p:spTree>
    <p:extLst>
      <p:ext uri="{BB962C8B-B14F-4D97-AF65-F5344CB8AC3E}">
        <p14:creationId xmlns:p14="http://schemas.microsoft.com/office/powerpoint/2010/main" val="1890523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A8347C-987E-8D0C-843B-03B46C7C2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79F9BD-0EA2-A3DC-C934-0FF0849377B2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886F332-18E5-F359-9E99-8BE32B6A7EAE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F658C6E-3F40-619E-4A41-1E566827A09D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C2266C8-CBA3-9E5E-E47D-54A02C249C29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448016-83AE-E20E-A9BE-040DA0A58ED2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099257-2A3B-78B8-CC74-FD924605858B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8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6CA0479B-EF06-5F81-03A2-897732088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4668" y="222947"/>
            <a:ext cx="3963709" cy="609599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Рабочая гипотеза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05DC6465-1E80-9F88-07CA-CE871FA7B9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863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6A293D-198E-C431-E86E-16349B3C0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57075C3-6D5B-7D01-FEB8-B98A55CD5276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7623CCB-FCD8-E7C6-151B-87F3BE5E01B2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8BEC872-1A4D-7AC5-8192-6BB2588BB2F9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21B2479-C76B-AB0A-1E6D-BBF46EC7E2E8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F25A63-A078-A88D-342D-CCBF42153D01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BBA451-086D-F8CE-9CD3-D4F7545CF73F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9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E07E856E-D507-66FD-0899-BD08D606C03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1416"/>
            <a:ext cx="1310853" cy="1310853"/>
          </a:xfrm>
          <a:prstGeom prst="rect">
            <a:avLst/>
          </a:prstGeom>
        </p:spPr>
      </p:pic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A6A2D481-9DD3-7167-0586-6DD423AA7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0378" y="229210"/>
            <a:ext cx="2492291" cy="609599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План работ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9A4CE261-55AE-8821-7C16-B8E9C311BD41}"/>
              </a:ext>
            </a:extLst>
          </p:cNvPr>
          <p:cNvSpPr/>
          <p:nvPr/>
        </p:nvSpPr>
        <p:spPr>
          <a:xfrm>
            <a:off x="494380" y="1070975"/>
            <a:ext cx="3015421" cy="5016674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 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ABF6651E-1590-3F22-48A6-4D88764549E9}"/>
              </a:ext>
            </a:extLst>
          </p:cNvPr>
          <p:cNvSpPr/>
          <p:nvPr/>
        </p:nvSpPr>
        <p:spPr>
          <a:xfrm>
            <a:off x="4246860" y="1070975"/>
            <a:ext cx="3015421" cy="5016674"/>
          </a:xfrm>
          <a:prstGeom prst="rect">
            <a:avLst/>
          </a:prstGeom>
          <a:solidFill>
            <a:srgbClr val="629DD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92036D52-7BAA-B84F-D02B-1E0C0C0E0AD0}"/>
              </a:ext>
            </a:extLst>
          </p:cNvPr>
          <p:cNvSpPr/>
          <p:nvPr/>
        </p:nvSpPr>
        <p:spPr>
          <a:xfrm>
            <a:off x="7986387" y="1085807"/>
            <a:ext cx="3015421" cy="5016674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111E2B-2DD0-E9BF-97F6-4D955A4AE9C3}"/>
              </a:ext>
            </a:extLst>
          </p:cNvPr>
          <p:cNvSpPr txBox="1"/>
          <p:nvPr/>
        </p:nvSpPr>
        <p:spPr>
          <a:xfrm>
            <a:off x="9255319" y="2331448"/>
            <a:ext cx="76565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 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  <a:endParaRPr lang="ru-RU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97B2E02-7B6F-CF9F-37A4-F73B66A05D61}"/>
              </a:ext>
            </a:extLst>
          </p:cNvPr>
          <p:cNvSpPr txBox="1"/>
          <p:nvPr/>
        </p:nvSpPr>
        <p:spPr>
          <a:xfrm>
            <a:off x="5162029" y="2302612"/>
            <a:ext cx="117213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</p:txBody>
      </p:sp>
    </p:spTree>
    <p:extLst>
      <p:ext uri="{BB962C8B-B14F-4D97-AF65-F5344CB8AC3E}">
        <p14:creationId xmlns:p14="http://schemas.microsoft.com/office/powerpoint/2010/main" val="41658721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5437</TotalTime>
  <Words>490</Words>
  <Application>Microsoft Office PowerPoint</Application>
  <PresentationFormat>Широкоэкранный</PresentationFormat>
  <Paragraphs>145</Paragraphs>
  <Slides>12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Материалы и методы исследования</vt:lpstr>
      <vt:lpstr>Описание выборок исследования Критерии включения/невключения</vt:lpstr>
      <vt:lpstr>Рабочая гипотеза</vt:lpstr>
      <vt:lpstr>План работ</vt:lpstr>
      <vt:lpstr>База для проведения исследования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Учебный Центр НЦПЗ – возможности для молодежи</dc:title>
  <dc:creator>Примачик Людмила Павловна</dc:creator>
  <cp:lastModifiedBy>Примачик Людмила Павловна</cp:lastModifiedBy>
  <cp:revision>283</cp:revision>
  <cp:lastPrinted>2025-11-14T08:13:19Z</cp:lastPrinted>
  <dcterms:created xsi:type="dcterms:W3CDTF">2024-12-01T12:36:01Z</dcterms:created>
  <dcterms:modified xsi:type="dcterms:W3CDTF">2025-12-09T13:46:42Z</dcterms:modified>
</cp:coreProperties>
</file>