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8"/>
  </p:notesMasterIdLst>
  <p:sldIdLst>
    <p:sldId id="322" r:id="rId2"/>
    <p:sldId id="323" r:id="rId3"/>
    <p:sldId id="304" r:id="rId4"/>
    <p:sldId id="307" r:id="rId5"/>
    <p:sldId id="328" r:id="rId6"/>
    <p:sldId id="331" r:id="rId7"/>
    <p:sldId id="315" r:id="rId8"/>
    <p:sldId id="326" r:id="rId9"/>
    <p:sldId id="329" r:id="rId10"/>
    <p:sldId id="327" r:id="rId11"/>
    <p:sldId id="330" r:id="rId12"/>
    <p:sldId id="332" r:id="rId13"/>
    <p:sldId id="320" r:id="rId14"/>
    <p:sldId id="333" r:id="rId15"/>
    <p:sldId id="267" r:id="rId16"/>
    <p:sldId id="321" r:id="rId17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истратор" initials="А" lastIdx="1" clrIdx="0">
    <p:extLst>
      <p:ext uri="{19B8F6BF-5375-455C-9EA6-DF929625EA0E}">
        <p15:presenceInfo xmlns:p15="http://schemas.microsoft.com/office/powerpoint/2012/main" userId="Администрато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CCFA"/>
    <a:srgbClr val="629DD1"/>
    <a:srgbClr val="ECECEC"/>
    <a:srgbClr val="F1F1F1"/>
    <a:srgbClr val="E4F0EE"/>
    <a:srgbClr val="00336C"/>
    <a:srgbClr val="595959"/>
    <a:srgbClr val="DBD7CD"/>
    <a:srgbClr val="4966AC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3" autoAdjust="0"/>
    <p:restoredTop sz="89388" autoAdjust="0"/>
  </p:normalViewPr>
  <p:slideViewPr>
    <p:cSldViewPr snapToGrid="0">
      <p:cViewPr varScale="1">
        <p:scale>
          <a:sx n="77" d="100"/>
          <a:sy n="77" d="100"/>
        </p:scale>
        <p:origin x="134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8535D-F37E-6538-768E-7F948522E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9B62504-7A7C-CA4D-3CE7-9B81160D40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5ABA6DB-7B74-9FED-DBE5-643B12D6CA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76273D-7927-20CB-C5A8-365AA9E16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2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B5A93-8CF7-53C8-7B1A-F0DE44234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645E8FF-9AEC-EDF4-2AF9-2384EBE42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AD2CE9-8317-3BBE-DABA-3B15172356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A93741-B5DE-D7D5-15E3-BA42ABE69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988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55BDD-72E0-9A34-BB7C-B3CD7D6EF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7A3EAF9-CC77-711A-D1A1-9B99FFF5CE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A7582ED-DFA2-62A6-517E-30D761B338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ED3823-EF7D-ECB3-CF67-38ED65575A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623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D7020-6D29-0ABD-F65E-89CEE4B2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0362E50-CCAB-1B75-E66F-70EDA26A6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E2EBEA-575C-2F94-B212-F962E1CC3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9E923-DE31-5FE9-8CCD-4E0EA772D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759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81B97-97AC-BB7C-89D6-AC9AC83AE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C6B8CA7-9BF5-EE9F-951D-4C66206105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27B1B57-3AFC-0F01-EE2C-474619AAA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76751A-3875-93E7-BF14-8C1EBAC59B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472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8108D-9B7E-3ECC-919C-4B4A84C0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379906E-496C-E472-92C1-3EE802AFDC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A42BBF4-C329-AAEA-5AC6-CBD3EAF2B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4715DA-C3A5-573D-23DC-9F201A7B36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61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17FE-BAED-F687-413F-D7A79372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A0424FA-BA4A-C4EF-E2FD-EC69AAB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4C3202-2335-8DEB-5BE1-06820C4E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42F04F-D416-64C5-1A41-646F9E8B1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441E9-74EB-542E-854D-B95FB04ED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1923268-2918-77D0-50B1-659A53348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641E044-E939-FF4B-0839-13C0D07663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6C2098-C9EF-869A-AD22-B8B7C5311E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802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B1614-A344-98D2-CBA0-EE51A4B81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35CB9B7-6FDF-A542-3BDA-2D3292577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D5645C2-7892-CD09-EFFC-DDF5D2622A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F8F272-7A91-9B86-59E9-EEDCF42786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505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6653F-0017-8C8B-247A-ED97DEFB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0A78E6-659E-2DFA-F86B-A3FD5C6641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680513E-E4F1-B180-1FEE-F50610946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14B505-9DD4-9CBD-1307-0DCE5BD48D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11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16.02.2026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16.02.2026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BB741A-0E3A-917F-B37D-914527A499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A281DF-B2B0-5B66-71F2-3982FB74B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109EDF-3D02-BB42-65E1-DBB75D637A6F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B24876-DC40-DA1D-F152-1CAC953DD35B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40774C0-5162-9656-9EA2-40D5BD93710B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47E989F-E26E-0F72-6FD1-6D3C1077F1B1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450175-9D61-F68E-6499-EE1CB7B7C180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C3C079-6CD8-208E-C4E1-97266ED7AA0F}"/>
              </a:ext>
            </a:extLst>
          </p:cNvPr>
          <p:cNvSpPr txBox="1"/>
          <p:nvPr/>
        </p:nvSpPr>
        <p:spPr>
          <a:xfrm>
            <a:off x="11417160" y="6211483"/>
            <a:ext cx="4194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E45262A1-384B-B8B6-A764-5448D419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7799087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Обзор литературы по теме исследования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134225B-7020-07B7-CDD6-8A3ABD8E92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5D6F71FC-B0A3-A882-71E6-FB717BE39BCE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1847"/>
              <a:gd name="adj2" fmla="val -7742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Описать, в том числе, перечень учебно-методических материалов, библиотечных фондов и библиотечно-справочных систем, а также информационных, информационно-справочных систем, профессиональных баз данных, которые были использованы в ходе выполнения ИПР</a:t>
            </a:r>
            <a:endParaRPr lang="ru-RU" altLang="en-US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362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BB4786-5472-6F2A-E8F4-9BBA0955C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525E4-5A9C-2D4E-31BB-47E817145D30}"/>
              </a:ext>
            </a:extLst>
          </p:cNvPr>
          <p:cNvSpPr txBox="1"/>
          <p:nvPr/>
        </p:nvSpPr>
        <p:spPr>
          <a:xfrm>
            <a:off x="771832" y="922901"/>
            <a:ext cx="10797074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sz="29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9B141A-B6B7-8236-85C3-0B9A697E429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47BDCB5-4097-B140-56BC-E55B9F3ECCEA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1A0536B-D7D5-F6F4-0388-2912A27D050A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C4DB6C-DFDD-48CC-F513-C5133031A79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E5C42D-B2CC-B890-05AC-710E337F0CC3}"/>
              </a:ext>
            </a:extLst>
          </p:cNvPr>
          <p:cNvSpPr txBox="1"/>
          <p:nvPr/>
        </p:nvSpPr>
        <p:spPr>
          <a:xfrm>
            <a:off x="11464185" y="6255260"/>
            <a:ext cx="557930" cy="276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6B4FBFE-0E34-6AA0-9D9F-8D3CA4D1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233" y="222947"/>
            <a:ext cx="6548284" cy="9602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Планируемые к выполнению задачи на следующий семестр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4E500DA-C739-3EFD-4D73-135D5B0CD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8810CBF0-444E-B23C-2B44-44B675B29C2E}"/>
              </a:ext>
            </a:extLst>
          </p:cNvPr>
          <p:cNvSpPr/>
          <p:nvPr/>
        </p:nvSpPr>
        <p:spPr bwMode="auto">
          <a:xfrm>
            <a:off x="2944663" y="3173810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семинарах, курация тематических больных и др.</a:t>
            </a: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Сделать обзор мероприятий, в которых планируете принимать участие.</a:t>
            </a:r>
          </a:p>
        </p:txBody>
      </p:sp>
    </p:spTree>
    <p:extLst>
      <p:ext uri="{BB962C8B-B14F-4D97-AF65-F5344CB8AC3E}">
        <p14:creationId xmlns:p14="http://schemas.microsoft.com/office/powerpoint/2010/main" val="3002842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CC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25EA2A-DC72-859E-A490-979B1AF18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25ADE7-05FB-F8DB-C849-4153415E2D0C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D6C4BA-4357-B491-4320-8C029A02A188}"/>
              </a:ext>
            </a:extLst>
          </p:cNvPr>
          <p:cNvSpPr txBox="1"/>
          <p:nvPr/>
        </p:nvSpPr>
        <p:spPr>
          <a:xfrm>
            <a:off x="4384737" y="6255260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0A96287-6865-245C-3841-19F242F7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277" y="1982700"/>
            <a:ext cx="11231873" cy="253297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Результаты проделанной работы </a:t>
            </a:r>
            <a:b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семестр (образовательный компонент)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F3442A5-19A8-B606-42B5-4B798E7EB7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  <a:effectLst>
            <a:outerShdw blurRad="50800" dist="50800" dir="5400000" algn="ctr" rotWithShape="0">
              <a:srgbClr val="ECECEC"/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FCD4E5-C009-FB68-7F3F-1E4A33890FA4}"/>
              </a:ext>
            </a:extLst>
          </p:cNvPr>
          <p:cNvSpPr txBox="1"/>
          <p:nvPr/>
        </p:nvSpPr>
        <p:spPr>
          <a:xfrm>
            <a:off x="11497327" y="6255260"/>
            <a:ext cx="37993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888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13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82" y="222947"/>
            <a:ext cx="8518849" cy="960227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Образовательная деятельность</a:t>
            </a:r>
            <a:br>
              <a:rPr lang="ru-RU" sz="3200" b="0" i="0" u="none" strike="noStrike" baseline="0" dirty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DD66C076-4141-4AD9-0777-89FE87494106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2290"/>
              <a:gd name="adj2" fmla="val -8434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Перечень изученных дисциплин, в том числе направленных на сдачу кандидатских экзаменов. Пройденные практики.</a:t>
            </a:r>
          </a:p>
          <a:p>
            <a:endParaRPr lang="ru-RU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(количество слайдов на Ваше усмотрение)</a:t>
            </a:r>
            <a:endParaRPr lang="ru-RU" altLang="en-US" sz="10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B6EA8F-0CEB-AA89-D1F8-0E0ED2301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26FD88-CB68-D7F2-8A0F-7752EF0275CD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360E0FC-5978-F67F-F373-797C60305843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48E7288-3080-971B-D3D1-71C1867E9EE3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7C0DFB5-3E92-EF1B-A7FB-71E881D9B131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84CAD8-0EB4-3802-62FA-3B2DC9A800BC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726053-EEFB-077A-B99B-39EE08A43B8A}"/>
              </a:ext>
            </a:extLst>
          </p:cNvPr>
          <p:cNvSpPr txBox="1"/>
          <p:nvPr/>
        </p:nvSpPr>
        <p:spPr>
          <a:xfrm>
            <a:off x="11433391" y="6211483"/>
            <a:ext cx="41405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4D6D7C91-4E75-E872-4AD1-AB81794D5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8"/>
            <a:ext cx="6418967" cy="59206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200" b="1" spc="-1" dirty="0">
                <a:solidFill>
                  <a:srgbClr val="FF0000"/>
                </a:solidFill>
                <a:latin typeface="Times New Roman"/>
                <a:ea typeface="DejaVu Sans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Планируемые к выполнению задачи на следующий семестр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9C92616-E19F-05C3-BF45-E2C6167147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DB7C77F9-D4BE-BFC8-6FF4-BC08E0613606}"/>
              </a:ext>
            </a:extLst>
          </p:cNvPr>
          <p:cNvSpPr/>
          <p:nvPr/>
        </p:nvSpPr>
        <p:spPr bwMode="auto">
          <a:xfrm>
            <a:off x="2944663" y="3173810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семинарах, курация тематических больных и др.</a:t>
            </a: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Сделать обзор мероприятий, в которых планируете принимать участие.</a:t>
            </a:r>
          </a:p>
        </p:txBody>
      </p:sp>
    </p:spTree>
    <p:extLst>
      <p:ext uri="{BB962C8B-B14F-4D97-AF65-F5344CB8AC3E}">
        <p14:creationId xmlns:p14="http://schemas.microsoft.com/office/powerpoint/2010/main" val="3430087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665885" y="689557"/>
            <a:ext cx="358900" cy="11324946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CD5C28C-B117-767F-91EC-D174505A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A293D-198E-C431-E86E-16349B3C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075C3-6D5B-7D01-FEB8-B98A55CD527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7623CCB-FCD8-E7C6-151B-87F3BE5E01B2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BEC872-1A4D-7AC5-8192-6BB2588BB2F9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1B2479-C76B-AB0A-1E6D-BBF46EC7E2E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25A63-A078-A88D-342D-CCBF42153D01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BA451-086D-F8CE-9CD3-D4F7545CF73F}"/>
              </a:ext>
            </a:extLst>
          </p:cNvPr>
          <p:cNvSpPr txBox="1"/>
          <p:nvPr/>
        </p:nvSpPr>
        <p:spPr>
          <a:xfrm>
            <a:off x="11433392" y="6255261"/>
            <a:ext cx="432670" cy="276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07E856E-D507-66FD-0899-BD08D606C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A6A2D481-9DD3-7167-0586-6DD423AA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378" y="229210"/>
            <a:ext cx="249229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 работ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4CE261-55AE-8821-7C16-B8E9C311BD41}"/>
              </a:ext>
            </a:extLst>
          </p:cNvPr>
          <p:cNvSpPr/>
          <p:nvPr/>
        </p:nvSpPr>
        <p:spPr>
          <a:xfrm>
            <a:off x="494380" y="1070975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F6651E-1590-3F22-48A6-4D88764549E9}"/>
              </a:ext>
            </a:extLst>
          </p:cNvPr>
          <p:cNvSpPr/>
          <p:nvPr/>
        </p:nvSpPr>
        <p:spPr>
          <a:xfrm>
            <a:off x="4246860" y="1070975"/>
            <a:ext cx="3015421" cy="5016674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36D52-7BAA-B84F-D02B-1E0C0C0E0AD0}"/>
              </a:ext>
            </a:extLst>
          </p:cNvPr>
          <p:cNvSpPr/>
          <p:nvPr/>
        </p:nvSpPr>
        <p:spPr>
          <a:xfrm>
            <a:off x="7999340" y="1085807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11E2B-2DD0-E9BF-97F6-4D955A4AE9C3}"/>
              </a:ext>
            </a:extLst>
          </p:cNvPr>
          <p:cNvSpPr txBox="1"/>
          <p:nvPr/>
        </p:nvSpPr>
        <p:spPr>
          <a:xfrm>
            <a:off x="9104243" y="2331448"/>
            <a:ext cx="8050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7B2E02-7B6F-CF9F-37A4-F73B66A05D61}"/>
              </a:ext>
            </a:extLst>
          </p:cNvPr>
          <p:cNvSpPr txBox="1"/>
          <p:nvPr/>
        </p:nvSpPr>
        <p:spPr>
          <a:xfrm>
            <a:off x="5162029" y="2302612"/>
            <a:ext cx="11721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416587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A8DD8D5-9402-7DD0-74D1-D8B79EF88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1151350"/>
            <a:ext cx="2193100" cy="2193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678998" y="1273839"/>
            <a:ext cx="108340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8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диссертации «………»</a:t>
            </a:r>
            <a:endParaRPr lang="en-US" altLang="en-US" sz="28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altLang="en-US" sz="24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специальность «………..» </a:t>
            </a:r>
          </a:p>
          <a:p>
            <a:r>
              <a:rPr lang="ru-RU" altLang="en-US" sz="20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Отрасль науки: __________</a:t>
            </a: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аспиранта</a:t>
            </a:r>
            <a:endParaRPr lang="en-US" altLang="en-US" sz="16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аучн</a:t>
            </a:r>
            <a:r>
              <a:rPr lang="ru-RU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ый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руководител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ь</a:t>
            </a:r>
            <a:endParaRPr lang="en-US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77B095-C8A4-EC8B-49E4-DB994F9A34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id="{DC0D6F22-1ADC-D329-7A69-A48BB00D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0E01021F-1D58-E77F-7BC4-5530D452A24F}"/>
              </a:ext>
            </a:extLst>
          </p:cNvPr>
          <p:cNvSpPr txBox="1">
            <a:spLocks/>
          </p:cNvSpPr>
          <p:nvPr/>
        </p:nvSpPr>
        <p:spPr>
          <a:xfrm>
            <a:off x="2363823" y="101990"/>
            <a:ext cx="9383418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Доклад о выполнении индивидуального плана работы</a:t>
            </a:r>
          </a:p>
          <a:p>
            <a:pPr algn="r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 ____ курс ___ семестр </a:t>
            </a:r>
          </a:p>
        </p:txBody>
      </p:sp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2363823" y="101990"/>
            <a:ext cx="8276253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Актуальность, цель и задачи исследования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F34A7A3-6B5D-555E-DCB3-0F75AE5439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CC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974E5C-09F9-60BA-5650-E877CDD04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C378F3-CF8C-E7D0-B9B7-317DEFF28488}"/>
              </a:ext>
            </a:extLst>
          </p:cNvPr>
          <p:cNvSpPr txBox="1"/>
          <p:nvPr/>
        </p:nvSpPr>
        <p:spPr>
          <a:xfrm>
            <a:off x="792169" y="866685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A4BC9E-D129-7450-073A-018D1B55C584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F43A7A-1140-ADC6-1145-C3D9FCCE99E5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3AADC013-DC1E-1B9B-7265-7BA410A4B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1" y="1958860"/>
            <a:ext cx="8654394" cy="253297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Результаты проделанной работы </a:t>
            </a:r>
            <a:b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семестр (научный компонент)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9CB3074-8658-F6CD-9454-B50A8F95F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  <a:effectLst>
            <a:outerShdw blurRad="50800" dist="50800" dir="5400000" algn="ctr" rotWithShape="0">
              <a:srgbClr val="F1F1F1"/>
            </a:outerShdw>
          </a:effectLst>
        </p:spPr>
      </p:pic>
    </p:spTree>
    <p:extLst>
      <p:ext uri="{BB962C8B-B14F-4D97-AF65-F5344CB8AC3E}">
        <p14:creationId xmlns:p14="http://schemas.microsoft.com/office/powerpoint/2010/main" val="89327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B5547-7A40-6918-8E7B-E7CF80888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B054D5-82C1-B7A8-2BC5-1BAC743FCD6B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1FBB7A-D4B4-7B51-311D-62C15B26E31A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9D24989-4E6F-D394-E7F2-77FF6D79A2FF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37B2D9B-C598-2D11-A03C-8A61CB2FC934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63C5B5-2844-6F65-03A4-F0BA892D7517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C7D2D9-80B1-290A-315B-DAEBE3BDD68C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DC1C384-B589-A833-D944-CD62D800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82" y="222947"/>
            <a:ext cx="9363374" cy="609599"/>
          </a:xfrm>
        </p:spPr>
        <p:txBody>
          <a:bodyPr>
            <a:normAutofit/>
          </a:bodyPr>
          <a:lstStyle/>
          <a:p>
            <a:r>
              <a:rPr lang="ru-RU" sz="29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(научно-исследовательская) деятельность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942103A-0A63-0ED0-DF83-209B2EC5E7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5C90848E-888C-32A5-BF1F-1CCF71CAD137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2290"/>
              <a:gd name="adj2" fmla="val -8434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методы исследования, объем выполненного научного исследования, количество тематических пациентов, промежуточные результаты исследования, степень разработки глав диссертации и др.</a:t>
            </a:r>
          </a:p>
          <a:p>
            <a:endParaRPr lang="ru-RU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(количество слайдов на Ваше усмотрение)</a:t>
            </a:r>
            <a:endParaRPr lang="ru-RU" altLang="en-US" sz="10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33BA6-3A20-DEE3-5369-A9431649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CD58-6A70-598C-2CE4-8945086C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43" y="325740"/>
            <a:ext cx="7759873" cy="6095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Описание выборок исследования</a:t>
            </a:r>
            <a:b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Критерии включения/невключения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58D978-B53B-8D9A-02A5-BD46BA4EA8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1BB4BA-4BAF-DBCC-A65E-85093C7F2D0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0170817-14F7-DC59-CAC9-CBB301DA6487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D57C909-ACEC-602E-A339-69BC810B0EA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E876C1-B671-31EA-3887-567AA11FC07B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278FA1-0DFB-C1AC-9208-F3547A81FCE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2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341E7E-A1DA-2D4F-B60B-49978FD07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D4F55D-1FDE-3FEE-F555-126B031F4288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9849859-29ED-1D5B-F374-2BE3E770DDB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E4C1DF-E97C-82A0-1963-59F0D4314F02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D3E0931-CD98-7A60-2103-414AACF7CE8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FAC3E1-8D47-C740-12E1-FAE3457F52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1FD2E-9576-3C41-3FA1-9A221408B2B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B86CEDFB-81CA-A459-5C60-A96B79C9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6449961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Публикации по теме исследования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C02715D-BEFC-4754-89E3-1C6605EB66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0C7F0767-151B-3BCB-2B5C-D4B83DC7D052}"/>
              </a:ext>
            </a:extLst>
          </p:cNvPr>
          <p:cNvSpPr/>
          <p:nvPr/>
        </p:nvSpPr>
        <p:spPr bwMode="auto">
          <a:xfrm>
            <a:off x="2738185" y="2235874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Если публикаций нет, то слайд не удаляем – пишем, что их нет на настоящий момент</a:t>
            </a:r>
          </a:p>
        </p:txBody>
      </p:sp>
    </p:spTree>
    <p:extLst>
      <p:ext uri="{BB962C8B-B14F-4D97-AF65-F5344CB8AC3E}">
        <p14:creationId xmlns:p14="http://schemas.microsoft.com/office/powerpoint/2010/main" val="173147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37E13E-879B-EC48-C33B-7F3423BF9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A88822-AA1F-A11F-3200-36D1C6AAAFF8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E0C07AA-9D28-A174-7920-272CBF2C8CC9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4F0AACF-42EE-9635-F8B9-60B54C4BD2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D97E5E2-9258-1AED-FC64-90EF88D82F3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42F312-375A-ADB0-8484-CEA6FE0B4296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7AA160-BC5C-4ED7-8F11-97095C5D6AE6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0F50AA0A-A61D-F92A-ADE3-FB2317F2F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6449961" cy="609599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Участие в конференциях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749E0D7-25C9-8DC5-2DC2-1E08479DEE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BA404EB7-6412-FB1F-37E2-961A7F3ECD13}"/>
              </a:ext>
            </a:extLst>
          </p:cNvPr>
          <p:cNvSpPr/>
          <p:nvPr/>
        </p:nvSpPr>
        <p:spPr bwMode="auto">
          <a:xfrm>
            <a:off x="2738185" y="2235874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(или) иных научных мероприятиях по теме диссертационного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1438848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5736</TotalTime>
  <Words>539</Words>
  <Application>Microsoft Office PowerPoint</Application>
  <PresentationFormat>Широкоэкранный</PresentationFormat>
  <Paragraphs>151</Paragraphs>
  <Slides>16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проделанной работы  за семестр (научный компонент)</vt:lpstr>
      <vt:lpstr>Научная (научно-исследовательская) деятельность</vt:lpstr>
      <vt:lpstr>Описание выборок исследования Критерии включения/невключения</vt:lpstr>
      <vt:lpstr>Публикации по теме исследования</vt:lpstr>
      <vt:lpstr>Участие в конференциях</vt:lpstr>
      <vt:lpstr>Обзор литературы по теме исследования</vt:lpstr>
      <vt:lpstr>Планируемые к выполнению задачи на следующий семестр</vt:lpstr>
      <vt:lpstr>Результаты проделанной работы  за семестр (образовательный компонент)</vt:lpstr>
      <vt:lpstr>Образовательная деятельность  </vt:lpstr>
      <vt:lpstr> Планируемые к выполнению задачи на следующий семестр</vt:lpstr>
      <vt:lpstr>Спасибо за внимание!</vt:lpstr>
      <vt:lpstr>План работ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Блинова Вероника Павловна</cp:lastModifiedBy>
  <cp:revision>312</cp:revision>
  <cp:lastPrinted>2025-11-14T08:13:19Z</cp:lastPrinted>
  <dcterms:created xsi:type="dcterms:W3CDTF">2024-12-01T12:36:01Z</dcterms:created>
  <dcterms:modified xsi:type="dcterms:W3CDTF">2026-02-16T13:18:03Z</dcterms:modified>
</cp:coreProperties>
</file>